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Override3.xml" ContentType="application/vnd.openxmlformats-officedocument.themeOverride+xml"/>
  <Override PartName="/ppt/theme/themeOverride4.xml" ContentType="application/vnd.openxmlformats-officedocument.themeOverride+xml"/>
  <Override PartName="/ppt/theme/themeOverride5.xml" ContentType="application/vnd.openxmlformats-officedocument.themeOverride+xml"/>
  <Override PartName="/ppt/theme/themeOverride6.xml" ContentType="application/vnd.openxmlformats-officedocument.themeOverride+xml"/>
  <Override PartName="/ppt/theme/themeOverride7.xml" ContentType="application/vnd.openxmlformats-officedocument.themeOverride+xml"/>
  <Override PartName="/ppt/theme/themeOverride8.xml" ContentType="application/vnd.openxmlformats-officedocument.themeOverride+xml"/>
  <Override PartName="/ppt/theme/themeOverride9.xml" ContentType="application/vnd.openxmlformats-officedocument.themeOverride+xml"/>
  <Override PartName="/ppt/theme/themeOverride10.xml" ContentType="application/vnd.openxmlformats-officedocument.themeOverride+xml"/>
  <Override PartName="/ppt/theme/themeOverride11.xml" ContentType="application/vnd.openxmlformats-officedocument.themeOverride+xml"/>
  <Override PartName="/ppt/theme/themeOverride12.xml" ContentType="application/vnd.openxmlformats-officedocument.themeOverride+xml"/>
  <Override PartName="/ppt/theme/themeOverride13.xml" ContentType="application/vnd.openxmlformats-officedocument.themeOverride+xml"/>
  <Override PartName="/ppt/theme/themeOverride14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8EA4A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7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3510-E712-47F5-B629-19511C65D9A6}" type="datetimeFigureOut">
              <a:rPr lang="ru-RU" smtClean="0"/>
              <a:t>29.09.2017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D60D-2927-4FB0-B60F-FFF136ECE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88853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3510-E712-47F5-B629-19511C65D9A6}" type="datetimeFigureOut">
              <a:rPr lang="ru-RU" smtClean="0"/>
              <a:t>29.09.2017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D60D-2927-4FB0-B60F-FFF136ECE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3385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3510-E712-47F5-B629-19511C65D9A6}" type="datetimeFigureOut">
              <a:rPr lang="ru-RU" smtClean="0"/>
              <a:t>29.09.2017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D60D-2927-4FB0-B60F-FFF136ECE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044556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3510-E712-47F5-B629-19511C65D9A6}" type="datetimeFigureOut">
              <a:rPr lang="ru-RU" smtClean="0"/>
              <a:t>29.09.2017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D60D-2927-4FB0-B60F-FFF136ECE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782900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3510-E712-47F5-B629-19511C65D9A6}" type="datetimeFigureOut">
              <a:rPr lang="ru-RU" smtClean="0"/>
              <a:t>29.09.2017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D60D-2927-4FB0-B60F-FFF136ECE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04613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3510-E712-47F5-B629-19511C65D9A6}" type="datetimeFigureOut">
              <a:rPr lang="ru-RU" smtClean="0"/>
              <a:t>29.09.2017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D60D-2927-4FB0-B60F-FFF136ECE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55757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3510-E712-47F5-B629-19511C65D9A6}" type="datetimeFigureOut">
              <a:rPr lang="ru-RU" smtClean="0"/>
              <a:t>29.09.2017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D60D-2927-4FB0-B60F-FFF136ECE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13791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3510-E712-47F5-B629-19511C65D9A6}" type="datetimeFigureOut">
              <a:rPr lang="ru-RU" smtClean="0"/>
              <a:t>29.09.2017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D60D-2927-4FB0-B60F-FFF136ECE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829835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3510-E712-47F5-B629-19511C65D9A6}" type="datetimeFigureOut">
              <a:rPr lang="ru-RU" smtClean="0"/>
              <a:t>29.09.2017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D60D-2927-4FB0-B60F-FFF136ECE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6753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3510-E712-47F5-B629-19511C65D9A6}" type="datetimeFigureOut">
              <a:rPr lang="ru-RU" smtClean="0"/>
              <a:t>29.09.2017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D60D-2927-4FB0-B60F-FFF136ECE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35280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B63510-E712-47F5-B629-19511C65D9A6}" type="datetimeFigureOut">
              <a:rPr lang="ru-RU" smtClean="0"/>
              <a:t>29.09.2017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EB8D60D-2927-4FB0-B60F-FFF136ECE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57383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B63510-E712-47F5-B629-19511C65D9A6}" type="datetimeFigureOut">
              <a:rPr lang="ru-RU" smtClean="0"/>
              <a:t>29.09.2017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B8D60D-2927-4FB0-B60F-FFF136ECE7B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090460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9.xml"/><Relationship Id="rId4" Type="http://schemas.openxmlformats.org/officeDocument/2006/relationships/image" Target="../media/image5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3648" y="156829"/>
            <a:ext cx="59046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kk-KZ" sz="3200" b="1" dirty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әдістері</a:t>
            </a:r>
            <a:endParaRPr lang="ru-RU" sz="3200" b="1" dirty="0"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09076" y="404664"/>
            <a:ext cx="799288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endParaRPr lang="kk-KZ" sz="2400" b="1" dirty="0" smtClean="0">
              <a:solidFill>
                <a:srgbClr val="FFCC00"/>
              </a:solidFill>
            </a:endParaRPr>
          </a:p>
          <a:p>
            <a:pPr indent="457200" algn="just"/>
            <a:r>
              <a:rPr lang="kk-KZ" sz="2400" b="1" dirty="0" smtClean="0">
                <a:solidFill>
                  <a:srgbClr val="FFCC00"/>
                </a:solidFill>
              </a:rPr>
              <a:t>Әдіс </a:t>
            </a:r>
            <a:r>
              <a:rPr lang="kk-KZ" sz="2400" b="1" dirty="0">
                <a:solidFill>
                  <a:srgbClr val="FFCC00"/>
                </a:solidFill>
              </a:rPr>
              <a:t>дегеніміз – кластың деректері және әдістерімен жұмыс істеуге арналған кластың атауы бар функционалдық элемент. </a:t>
            </a:r>
            <a:endParaRPr lang="en-US" sz="2400" b="1" dirty="0" smtClean="0">
              <a:solidFill>
                <a:srgbClr val="FFCC00"/>
              </a:solidFill>
            </a:endParaRPr>
          </a:p>
          <a:p>
            <a:pPr indent="457200" algn="just"/>
            <a:r>
              <a:rPr lang="kk-KZ" sz="2400" b="1" dirty="0">
                <a:solidFill>
                  <a:srgbClr val="FFCC00"/>
                </a:solidFill>
              </a:rPr>
              <a:t>Әдіс тек бір рет сипаталады және ол кластың түрлі объекттері үшін бірнеше рет шақырылуы мүмкін. </a:t>
            </a:r>
            <a:endParaRPr lang="ru-RU" sz="2400" b="1" dirty="0">
              <a:solidFill>
                <a:srgbClr val="FFCC00"/>
              </a:solidFill>
            </a:endParaRPr>
          </a:p>
          <a:p>
            <a:pPr indent="457200" algn="just"/>
            <a:r>
              <a:rPr lang="kk-KZ" sz="2400" b="1" dirty="0">
                <a:solidFill>
                  <a:srgbClr val="FFCC00"/>
                </a:solidFill>
              </a:rPr>
              <a:t>Класс әдістерінің жалпы </a:t>
            </a:r>
            <a:r>
              <a:rPr lang="kk-KZ" sz="2400" b="1" dirty="0" smtClean="0">
                <a:solidFill>
                  <a:srgbClr val="FFCC00"/>
                </a:solidFill>
              </a:rPr>
              <a:t>жазылу</a:t>
            </a:r>
            <a:r>
              <a:rPr lang="en-US" sz="2400" b="1" dirty="0" smtClean="0">
                <a:solidFill>
                  <a:srgbClr val="FFCC00"/>
                </a:solidFill>
              </a:rPr>
              <a:t> </a:t>
            </a:r>
            <a:r>
              <a:rPr lang="ru-RU" sz="2400" b="1" dirty="0" smtClean="0">
                <a:solidFill>
                  <a:srgbClr val="FFCC00"/>
                </a:solidFill>
              </a:rPr>
              <a:t>форматы </a:t>
            </a:r>
            <a:r>
              <a:rPr lang="kk-KZ" sz="2400" b="1" dirty="0" smtClean="0">
                <a:solidFill>
                  <a:srgbClr val="FFCC00"/>
                </a:solidFill>
              </a:rPr>
              <a:t>мына </a:t>
            </a:r>
            <a:r>
              <a:rPr lang="kk-KZ" sz="2400" b="1" dirty="0">
                <a:solidFill>
                  <a:srgbClr val="FFCC00"/>
                </a:solidFill>
              </a:rPr>
              <a:t>түрде болады:</a:t>
            </a:r>
            <a:endParaRPr lang="ru-RU" sz="2400" b="1" dirty="0">
              <a:solidFill>
                <a:srgbClr val="FFCC00"/>
              </a:solidFill>
            </a:endParaRPr>
          </a:p>
          <a:p>
            <a:endParaRPr lang="ru-RU" sz="2400" b="1" dirty="0">
              <a:solidFill>
                <a:srgbClr val="FFCC00"/>
              </a:solidFill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1403648" y="3284984"/>
            <a:ext cx="6849500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kk-KZ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[ атрибуттар ] [ спецификаторлар ] әдіс типі </a:t>
            </a:r>
            <a:r>
              <a:rPr lang="kk-KZ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 әдістің </a:t>
            </a:r>
            <a:r>
              <a:rPr lang="kk-KZ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атауы ( [ параметрлер ] )</a:t>
            </a:r>
            <a:endParaRPr lang="ru-RU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kk-KZ" sz="3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kk-KZ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әдістің денесі  </a:t>
            </a:r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endParaRPr lang="ru-RU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7015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2222" y="848440"/>
            <a:ext cx="6840760" cy="43924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18326" y="0"/>
            <a:ext cx="59046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kk-KZ" sz="3200" b="1" dirty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әдістері</a:t>
            </a:r>
            <a:endParaRPr lang="ru-RU" sz="3200" b="1" dirty="0"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611560" y="479108"/>
            <a:ext cx="25156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4)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Массивті параметр</a:t>
            </a:r>
            <a:endParaRPr lang="ru-RU" dirty="0"/>
          </a:p>
        </p:txBody>
      </p:sp>
      <p:pic>
        <p:nvPicPr>
          <p:cNvPr id="4100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4" y="4869160"/>
            <a:ext cx="3133725" cy="990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68133717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14602" y="188640"/>
            <a:ext cx="708173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kk-KZ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kk-KZ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ілтемесі бойынша </a:t>
            </a: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параметр </a:t>
            </a:r>
            <a:endParaRPr lang="ru-RU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14602" y="908720"/>
            <a:ext cx="8064896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en-US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kk-KZ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арнайы </a:t>
            </a:r>
            <a:r>
              <a:rPr lang="kk-KZ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нусқағышы объект құрылған кезде автоматты түрде құрылады және осы объекттің адресін сақтайды. </a:t>
            </a:r>
          </a:p>
          <a:p>
            <a:pPr indent="457200" algn="just"/>
            <a:r>
              <a:rPr lang="kk-KZ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Кластың әрбір әдісі ағымдағы объект элементтерімен жұмыс жасауы үшін this параметрін тікелей қолдана алады.</a:t>
            </a:r>
          </a:p>
          <a:p>
            <a:pPr indent="457200" algn="just"/>
            <a:r>
              <a:rPr lang="kk-KZ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Көптеген конструкторларда объект өрістерін инициализациялау үшін this параметрі қолданылады. Авторлар класс конструкторын сипаттаған кезде формалды параметрлердің атаулары ретінде класс өрістерінің атауларын қолданады. </a:t>
            </a:r>
            <a:endParaRPr lang="kk-KZ" sz="20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Сондықтан </a:t>
            </a:r>
            <a:r>
              <a:rPr lang="kk-KZ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класс өрістері мен формалды параметрлердің атауларын ажырату үшін класс өрістері атауларының алдына this параметрі жазылады. Мысалы, </a:t>
            </a:r>
            <a:r>
              <a:rPr lang="ru-RU" sz="20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treyg</a:t>
            </a:r>
            <a:r>
              <a:rPr lang="kk-KZ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конструкторы мына түрде жазылады: 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197911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14602" y="188640"/>
            <a:ext cx="84498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This</a:t>
            </a:r>
            <a:r>
              <a:rPr lang="kk-KZ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с</a:t>
            </a:r>
            <a:r>
              <a:rPr lang="kk-KZ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ілтемесі бойынша </a:t>
            </a:r>
            <a:r>
              <a:rPr lang="ru-RU" sz="3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параметр </a:t>
            </a:r>
            <a:endParaRPr lang="ru-RU" sz="3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5" name="Таблица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3599353"/>
              </p:ext>
            </p:extLst>
          </p:nvPr>
        </p:nvGraphicFramePr>
        <p:xfrm>
          <a:off x="1139145" y="1772816"/>
          <a:ext cx="7200800" cy="1920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200800"/>
              </a:tblGrid>
              <a:tr h="370840">
                <a:tc>
                  <a:txBody>
                    <a:bodyPr/>
                    <a:lstStyle/>
                    <a:p>
                      <a:r>
                        <a:rPr lang="kk-KZ" sz="24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public treyg(int a, int b, int c)</a:t>
                      </a:r>
                      <a:endParaRPr lang="ru-RU" sz="2400" b="1" kern="1200" dirty="0" smtClean="0">
                        <a:solidFill>
                          <a:schemeClr val="lt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kk-KZ" sz="24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{</a:t>
                      </a:r>
                      <a:endParaRPr lang="ru-RU" sz="2400" b="1" kern="1200" dirty="0" smtClean="0">
                        <a:solidFill>
                          <a:schemeClr val="lt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</a:t>
                      </a:r>
                      <a:r>
                        <a:rPr lang="en-US" sz="2400" b="1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this.a</a:t>
                      </a: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= a; </a:t>
                      </a:r>
                      <a:r>
                        <a:rPr lang="en-US" sz="2400" b="1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this.b</a:t>
                      </a: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= b; </a:t>
                      </a:r>
                      <a:r>
                        <a:rPr lang="en-US" sz="2400" b="1" kern="1200" dirty="0" err="1" smtClean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this.c</a:t>
                      </a:r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= c;</a:t>
                      </a:r>
                      <a:endParaRPr lang="ru-RU" sz="2400" b="1" kern="1200" dirty="0" smtClean="0">
                        <a:solidFill>
                          <a:schemeClr val="lt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r>
                        <a:rPr lang="en-US" sz="2400" b="1" kern="1200" dirty="0" smtClean="0">
                          <a:solidFill>
                            <a:schemeClr val="lt1"/>
                          </a:solidFill>
                          <a:effectLst/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 }</a:t>
                      </a:r>
                      <a:endParaRPr lang="ru-RU" sz="2400" b="1" kern="1200" dirty="0" smtClean="0">
                        <a:solidFill>
                          <a:schemeClr val="lt1"/>
                        </a:solidFill>
                        <a:effectLst/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  <a:p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Прямоугольник 1"/>
          <p:cNvSpPr/>
          <p:nvPr/>
        </p:nvSpPr>
        <p:spPr>
          <a:xfrm>
            <a:off x="827584" y="1196752"/>
            <a:ext cx="74888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Мысалы, </a:t>
            </a:r>
            <a:r>
              <a:rPr lang="ru-RU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treyg</a:t>
            </a:r>
            <a:r>
              <a:rPr lang="kk-KZ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конструкторы мына түрде жазылады: </a:t>
            </a:r>
            <a:endParaRPr lang="ru-RU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148373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88640"/>
            <a:ext cx="74888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Мұрагерлік ұғымы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953566"/>
            <a:ext cx="7848872" cy="37856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Мұрагерлік принципі объекті-бағытталған бағдарламалау тұжырымдамасында іргелі принцип болып табылады. </a:t>
            </a:r>
            <a:endParaRPr lang="kk-KZ" sz="20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Мұрагерліктің </a:t>
            </a:r>
            <a:r>
              <a:rPr lang="kk-KZ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мақсаты – құрылып қойған кластарды қайталап қолдану</a:t>
            </a:r>
            <a:r>
              <a:rPr lang="kk-KZ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/>
            <a:r>
              <a:rPr lang="kk-KZ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Деректерді немесе әдістерді базалық кластан мұраға алатын класты </a:t>
            </a:r>
            <a:r>
              <a:rPr lang="kk-KZ" sz="2000" b="1" u="sng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туынды</a:t>
            </a:r>
            <a:r>
              <a:rPr lang="kk-KZ" sz="20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класс деп атайды.</a:t>
            </a:r>
            <a:endParaRPr lang="ru-RU" sz="20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Мұрагерлік туынды класқа өз қасиеттерін, деректерін, әдістерімен қатар базалық кластың қасиеттерін, деректерін, әдістерін қолдануға мүмкіндігін туғызады</a:t>
            </a:r>
            <a:r>
              <a:rPr lang="kk-KZ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indent="457200" algn="just"/>
            <a:r>
              <a:rPr lang="kk-KZ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C# тілінде кластардың иерархиялық тізбегінің базалық класы – System.Object.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581459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88640"/>
            <a:ext cx="74888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Мұрагерлік ұғымы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55576" y="953566"/>
            <a:ext cx="7848872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Сонымен, мұрагерлік мына өзара байланысты мақсаттарда қолданылады: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бағдарламада код үзінділерінің қайталануын болдырмау;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бағдарламаның модификациясын жеңілдету;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– құрылған қосымшаны пайдаланып, жаңа қосымшаны құруды жеңілдету.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5283304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88640"/>
            <a:ext cx="748883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k-KZ" sz="28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Мұрагерлік ұғымы</a:t>
            </a:r>
            <a:endParaRPr lang="ru-RU" sz="28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16483" y="711860"/>
            <a:ext cx="7848872" cy="46474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0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Жазылу</a:t>
            </a:r>
            <a:r>
              <a:rPr lang="ru-RU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форматы</a:t>
            </a:r>
          </a:p>
          <a:p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[ </a:t>
            </a:r>
            <a:r>
              <a:rPr lang="ru-RU" sz="3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атрибут</a:t>
            </a:r>
            <a:r>
              <a:rPr lang="kk-KZ" sz="3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тар</a:t>
            </a:r>
            <a:r>
              <a:rPr lang="ru-RU" sz="3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] [ спецификатор</a:t>
            </a:r>
            <a:r>
              <a:rPr lang="kk-KZ" sz="3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лар</a:t>
            </a:r>
            <a:r>
              <a:rPr lang="ru-RU" sz="3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] </a:t>
            </a:r>
            <a:r>
              <a:rPr lang="ru-RU" sz="32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class</a:t>
            </a:r>
            <a:r>
              <a:rPr lang="ru-RU" sz="3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200" b="1" dirty="0" err="1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класс_а</a:t>
            </a:r>
            <a:r>
              <a:rPr lang="kk-KZ" sz="3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тауы</a:t>
            </a:r>
            <a:r>
              <a:rPr lang="ru-RU" sz="3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[ : баз</a:t>
            </a:r>
            <a:r>
              <a:rPr lang="kk-KZ" sz="3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алық </a:t>
            </a:r>
            <a:r>
              <a:rPr lang="ru-RU" sz="3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класс ]</a:t>
            </a:r>
          </a:p>
          <a:p>
            <a:r>
              <a:rPr lang="ru-RU" sz="3200" b="1" dirty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{ 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 класс</a:t>
            </a:r>
            <a:r>
              <a:rPr lang="kk-KZ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 денесі   </a:t>
            </a:r>
            <a:r>
              <a:rPr lang="ru-RU" sz="3200" b="1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}</a:t>
            </a:r>
          </a:p>
          <a:p>
            <a:endParaRPr lang="ru-RU" sz="3200" b="1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3200" b="1" dirty="0" err="1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Мысалы</a:t>
            </a:r>
            <a:r>
              <a:rPr lang="kk-KZ" sz="32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3200" b="1" dirty="0" smtClean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 smtClean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public </a:t>
            </a:r>
            <a:r>
              <a:rPr lang="en-US" sz="32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class </a:t>
            </a:r>
            <a:r>
              <a:rPr lang="en-US" sz="3200" b="1" dirty="0" err="1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otr</a:t>
            </a:r>
            <a:r>
              <a:rPr lang="en-US" sz="32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: </a:t>
            </a:r>
            <a:r>
              <a:rPr lang="en-US" sz="3200" b="1" dirty="0" err="1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tka</a:t>
            </a:r>
            <a:endParaRPr lang="ru-RU" sz="3200" b="1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32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{ </a:t>
            </a:r>
            <a:r>
              <a:rPr lang="ru-RU" sz="32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класс</a:t>
            </a:r>
            <a:r>
              <a:rPr lang="kk-KZ" sz="32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денесі</a:t>
            </a:r>
            <a:r>
              <a:rPr lang="en-US" sz="3200" b="1" dirty="0">
                <a:solidFill>
                  <a:srgbClr val="92D050"/>
                </a:solidFill>
                <a:latin typeface="Times New Roman" pitchFamily="18" charset="0"/>
                <a:cs typeface="Times New Roman" pitchFamily="18" charset="0"/>
              </a:rPr>
              <a:t> }</a:t>
            </a:r>
            <a:endParaRPr lang="ru-RU" sz="3200" b="1" dirty="0">
              <a:solidFill>
                <a:srgbClr val="92D05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3200" b="1" dirty="0">
              <a:solidFill>
                <a:srgbClr val="FFC0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932507" y="4643582"/>
            <a:ext cx="763284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0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Егер базалық кластың атауы көрсетілмесе, онда базалық класс болып System.Object класы есептеледі.</a:t>
            </a:r>
            <a:endParaRPr lang="ru-RU" sz="20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3058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836712"/>
            <a:ext cx="8229600" cy="4525963"/>
          </a:xfrm>
        </p:spPr>
        <p:txBody>
          <a:bodyPr>
            <a:normAutofit fontScale="85000" lnSpcReduction="20000"/>
          </a:bodyPr>
          <a:lstStyle/>
          <a:p>
            <a:pPr marL="0" indent="45720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kk-KZ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С# тілінде әдістердің келесі параметрлері бар:</a:t>
            </a:r>
            <a:endParaRPr lang="ru-RU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Font typeface="+mj-lt"/>
              <a:buAutoNum type="arabicParenR"/>
            </a:pP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мәндерді </a:t>
            </a:r>
            <a:r>
              <a:rPr lang="kk-KZ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анықтайтын параметрлер (мәндік параметрлер, яғни әдіс қабылдайтын кіріс параметрлер);</a:t>
            </a:r>
            <a:endParaRPr lang="ru-RU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Font typeface="+mj-lt"/>
              <a:buAutoNum type="arabicParenR"/>
            </a:pP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сілтемелік параметрлер (ref қызметтік сөзімен белгіленеді);</a:t>
            </a:r>
            <a:endParaRPr lang="ru-RU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Font typeface="+mj-lt"/>
              <a:buAutoNum type="arabicParenR"/>
            </a:pP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шығыстық </a:t>
            </a:r>
            <a:r>
              <a:rPr lang="kk-KZ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параметрлер (out қызметтік сөзімен белгіленеді);</a:t>
            </a:r>
            <a:endParaRPr lang="ru-RU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Font typeface="+mj-lt"/>
              <a:buAutoNum type="arabicParenR"/>
            </a:pP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массивті </a:t>
            </a:r>
            <a:r>
              <a:rPr lang="kk-KZ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параметр (params қызметтік сөзімен белгіленеді).</a:t>
            </a:r>
            <a:endParaRPr lang="ru-RU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ru-RU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403648" y="116632"/>
            <a:ext cx="59046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kk-KZ" sz="3200" b="1" dirty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әдістері</a:t>
            </a:r>
            <a:endParaRPr lang="ru-RU" sz="3200" b="1" dirty="0"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7560759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3648" y="116632"/>
            <a:ext cx="59046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kk-KZ" sz="3200" b="1" dirty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әдістері</a:t>
            </a:r>
            <a:endParaRPr lang="ru-RU" sz="3200" b="1" dirty="0"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67544" y="908720"/>
            <a:ext cx="8136904" cy="489364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4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sz="24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Мәндік параметрлер</a:t>
            </a:r>
            <a:r>
              <a:rPr lang="kk-KZ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(мәндерді </a:t>
            </a:r>
            <a:r>
              <a:rPr lang="kk-KZ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анықтайтын </a:t>
            </a:r>
            <a:r>
              <a:rPr lang="kk-KZ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параметрлер).</a:t>
            </a:r>
          </a:p>
          <a:p>
            <a:pPr indent="457200" algn="just"/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Мәндерді </a:t>
            </a:r>
            <a:r>
              <a:rPr lang="kk-KZ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анықтайтын параметрлерде қызметтік сөз болмайды.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Егер әдісте мәндерді анықтайтын параметрлер жарияланса, онда бұл әдістің кейбір айнымалылар көшірмелерін өз құзырына алғандығын көрсетеді. </a:t>
            </a:r>
            <a:endParaRPr lang="en-US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Әдіс </a:t>
            </a:r>
            <a:r>
              <a:rPr lang="kk-KZ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осы көшірмелердің мәнін өзгерте алады, бірақ олардың түпнұсқасы/оригинал (бағдарламада) өзгермеген қалыпта қалады. </a:t>
            </a:r>
            <a:endParaRPr lang="en-US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Әдістің </a:t>
            </a:r>
            <a:r>
              <a:rPr lang="kk-KZ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жұмысы аяқталғаннан кейін мәндерді анықтайтын параметрлер (мәндік параметрлер) компьютер жадысынан жойылады.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7610146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3648" y="116632"/>
            <a:ext cx="5904656" cy="861774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kk-KZ" sz="3200" b="1" dirty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әдістері</a:t>
            </a:r>
            <a:endParaRPr lang="ru-RU" sz="3200" b="1" dirty="0"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457556" y="461766"/>
            <a:ext cx="813690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kk-KZ" sz="24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US" sz="24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kk-KZ" sz="24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Мәндік параметрлер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547519"/>
            <a:ext cx="8136904" cy="52141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Выноска 1 (граница и черта) 6"/>
          <p:cNvSpPr/>
          <p:nvPr/>
        </p:nvSpPr>
        <p:spPr>
          <a:xfrm>
            <a:off x="2630980" y="2456456"/>
            <a:ext cx="4870296" cy="360041"/>
          </a:xfrm>
          <a:prstGeom prst="accentBorderCallout1">
            <a:avLst>
              <a:gd name="adj1" fmla="val 52158"/>
              <a:gd name="adj2" fmla="val -357"/>
              <a:gd name="adj3" fmla="val 234642"/>
              <a:gd name="adj4" fmla="val -10601"/>
            </a:avLst>
          </a:prstGeom>
          <a:solidFill>
            <a:srgbClr val="0070C0"/>
          </a:solidFill>
          <a:ln>
            <a:solidFill>
              <a:schemeClr val="tx1"/>
            </a:solidFill>
            <a:tailEnd type="triangle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wrap="square" lIns="36000" tIns="144000" rIns="0" bIns="0" rtlCol="0" anchor="ctr">
            <a:noAutofit/>
          </a:bodyPr>
          <a:lstStyle/>
          <a:p>
            <a:r>
              <a:rPr lang="ru-RU" sz="1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 n </a:t>
            </a:r>
            <a:r>
              <a:rPr lang="ru-RU" sz="1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айнымалысының</a:t>
            </a:r>
            <a:r>
              <a:rPr lang="ru-RU" sz="1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мәні</a:t>
            </a:r>
            <a:r>
              <a:rPr lang="ru-RU" sz="1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x </a:t>
            </a:r>
            <a:r>
              <a:rPr lang="ru-RU" sz="1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параметріне</a:t>
            </a:r>
            <a:r>
              <a:rPr lang="ru-RU" sz="1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көшіріледі</a:t>
            </a:r>
            <a:r>
              <a:rPr lang="ru-RU" sz="16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ctr"/>
            <a:endParaRPr lang="ru-RU" sz="1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674745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116632"/>
            <a:ext cx="59046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kk-KZ" sz="3200" b="1" dirty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әдістері</a:t>
            </a:r>
            <a:endParaRPr lang="ru-RU" sz="3200" b="1" dirty="0"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692174"/>
            <a:ext cx="813690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kk-KZ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Сілтемелік параметрлер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(ref қызметтік сөзімен белгіленеді)</a:t>
            </a: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Егер әдісте сілтемелік параметрлер жарияланған болса, онда әдіс сәйкес айнымалылардың адресін өз құзырына алады және оларды өз алгоритмі бойынша қолдана алады (жаңа мәндерді жаза және оқи алады).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010590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3648" y="116632"/>
            <a:ext cx="5904656" cy="861774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kk-KZ" sz="3200" b="1" dirty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әдістері</a:t>
            </a:r>
            <a:endParaRPr lang="ru-RU" sz="3200" b="1" dirty="0"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8998" y="540296"/>
            <a:ext cx="849147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kk-KZ" sz="24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Сілтемелік</a:t>
            </a:r>
            <a:r>
              <a:rPr lang="kk-KZ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kk-KZ" sz="24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параметрлер</a:t>
            </a:r>
            <a:r>
              <a:rPr lang="kk-KZ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kk-KZ" sz="20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ref қызметтік сөзімен белгіленеді)</a:t>
            </a:r>
            <a:endParaRPr lang="ru-RU" sz="20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2399" y="995531"/>
            <a:ext cx="8241645" cy="545087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Выноска 1 (граница и черта) 6"/>
          <p:cNvSpPr/>
          <p:nvPr/>
        </p:nvSpPr>
        <p:spPr>
          <a:xfrm>
            <a:off x="5508104" y="3023393"/>
            <a:ext cx="2304256" cy="287512"/>
          </a:xfrm>
          <a:prstGeom prst="accentBorderCallout1">
            <a:avLst>
              <a:gd name="adj1" fmla="val 52158"/>
              <a:gd name="adj2" fmla="val -357"/>
              <a:gd name="adj3" fmla="val 279033"/>
              <a:gd name="adj4" fmla="val -109679"/>
            </a:avLst>
          </a:prstGeom>
          <a:solidFill>
            <a:srgbClr val="0070C0"/>
          </a:solidFill>
          <a:ln>
            <a:solidFill>
              <a:schemeClr val="tx1"/>
            </a:solidFill>
            <a:tailEnd type="triangle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144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kk-KZ" sz="1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1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ru-RU" sz="1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айнымалысына</a:t>
            </a:r>
            <a:r>
              <a:rPr lang="ru-RU" sz="1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сілтеме</a:t>
            </a:r>
            <a:endParaRPr lang="ru-RU" sz="1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Выноска 1 (граница и черта) 10"/>
          <p:cNvSpPr/>
          <p:nvPr/>
        </p:nvSpPr>
        <p:spPr>
          <a:xfrm>
            <a:off x="2922687" y="2917952"/>
            <a:ext cx="1865730" cy="388939"/>
          </a:xfrm>
          <a:prstGeom prst="accentBorderCallout1">
            <a:avLst>
              <a:gd name="adj1" fmla="val 52158"/>
              <a:gd name="adj2" fmla="val -357"/>
              <a:gd name="adj3" fmla="val 97095"/>
              <a:gd name="adj4" fmla="val -24321"/>
            </a:avLst>
          </a:prstGeom>
          <a:solidFill>
            <a:srgbClr val="0070C0"/>
          </a:solidFill>
          <a:ln>
            <a:solidFill>
              <a:schemeClr val="tx1"/>
            </a:solidFill>
            <a:tailEnd type="triangle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14400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kk-KZ" sz="1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en-US" sz="1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n</a:t>
            </a:r>
            <a:r>
              <a:rPr lang="ru-RU" sz="1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 </a:t>
            </a:r>
            <a:r>
              <a:rPr lang="ru-RU" sz="12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айнымалысын</a:t>
            </a:r>
            <a:r>
              <a:rPr lang="ru-RU" sz="12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инициализациялау</a:t>
            </a:r>
            <a:r>
              <a:rPr lang="ru-RU" sz="12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2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керек</a:t>
            </a:r>
            <a:endParaRPr lang="ru-RU" sz="12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16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935824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403648" y="116632"/>
            <a:ext cx="59046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kk-KZ" sz="3200" b="1" dirty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әдістері</a:t>
            </a:r>
            <a:endParaRPr lang="ru-RU" sz="3200" b="1" dirty="0"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467544" y="692174"/>
            <a:ext cx="8136904" cy="35640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ru-RU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3) </a:t>
            </a:r>
            <a:r>
              <a:rPr lang="ru-RU" sz="24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kk-KZ" sz="2400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ығыстық параметрлер </a:t>
            </a:r>
            <a:r>
              <a:rPr lang="kk-KZ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(out қызметтік сөзімен белгіленеді);</a:t>
            </a:r>
            <a:endParaRPr lang="ru-RU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Әдістің шығыстық параметрлері қосымшаға нәтижелерді жеткізу/қайтару үшін арналған. </a:t>
            </a:r>
            <a:endParaRPr lang="kk-KZ" sz="2400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Әдіс </a:t>
            </a:r>
            <a:r>
              <a:rPr lang="kk-KZ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денесіндегі шығыстық параметрлерге белгілі бір мәндер міндетті </a:t>
            </a:r>
            <a:r>
              <a:rPr lang="kk-KZ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түрде </a:t>
            </a:r>
            <a:r>
              <a:rPr lang="kk-KZ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меншіктелуі тиіс, әйтпесе программа компиляциясы кезінде қате кеткені туралы хабар шығады.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278961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403648" y="116632"/>
            <a:ext cx="5904656" cy="861774"/>
          </a:xfrm>
          <a:prstGeom prst="rect">
            <a:avLst/>
          </a:prstGeom>
          <a:noFill/>
        </p:spPr>
        <p:txBody>
          <a:bodyPr wrap="square" tIns="0" bIns="0" rtlCol="0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kk-KZ" sz="3200" b="1" dirty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әдістері</a:t>
            </a:r>
            <a:endParaRPr lang="ru-RU" sz="3200" b="1" dirty="0"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28998" y="540296"/>
            <a:ext cx="8491474" cy="9400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en-US" sz="2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2) </a:t>
            </a:r>
            <a:r>
              <a:rPr lang="ru-RU" sz="24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kk-KZ" sz="2400" b="1" u="sng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ығыстық параметрлер </a:t>
            </a:r>
            <a:r>
              <a:rPr lang="kk-KZ" sz="2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(out қызметтік сөзімен белгіленеді);</a:t>
            </a:r>
            <a:endParaRPr lang="ru-RU" sz="2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137" y="1417574"/>
            <a:ext cx="6696743" cy="38570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Выноска 1 (граница и черта) 6"/>
          <p:cNvSpPr/>
          <p:nvPr/>
        </p:nvSpPr>
        <p:spPr>
          <a:xfrm>
            <a:off x="4349874" y="1663129"/>
            <a:ext cx="2376264" cy="504055"/>
          </a:xfrm>
          <a:prstGeom prst="accentBorderCallout1">
            <a:avLst>
              <a:gd name="adj1" fmla="val 52158"/>
              <a:gd name="adj2" fmla="val -357"/>
              <a:gd name="adj3" fmla="val 150930"/>
              <a:gd name="adj4" fmla="val -92178"/>
            </a:avLst>
          </a:prstGeom>
          <a:solidFill>
            <a:srgbClr val="0070C0"/>
          </a:solidFill>
          <a:ln>
            <a:solidFill>
              <a:schemeClr val="tx1"/>
            </a:solidFill>
            <a:tailEnd type="triangle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72000" rIns="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1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параметрге   мән  меншіктелуі  тиіс </a:t>
            </a:r>
            <a:endParaRPr lang="ru-RU" sz="1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Выноска 1 (граница и черта) 7"/>
          <p:cNvSpPr/>
          <p:nvPr/>
        </p:nvSpPr>
        <p:spPr>
          <a:xfrm>
            <a:off x="4374257" y="2563221"/>
            <a:ext cx="2376264" cy="579430"/>
          </a:xfrm>
          <a:prstGeom prst="accentBorderCallout1">
            <a:avLst>
              <a:gd name="adj1" fmla="val 52158"/>
              <a:gd name="adj2" fmla="val -357"/>
              <a:gd name="adj3" fmla="val 161339"/>
              <a:gd name="adj4" fmla="val -85009"/>
            </a:avLst>
          </a:prstGeom>
          <a:solidFill>
            <a:srgbClr val="0070C0"/>
          </a:solidFill>
          <a:ln>
            <a:solidFill>
              <a:schemeClr val="tx1"/>
            </a:solidFill>
            <a:tailEnd type="triangle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36000" tIns="144000" rIns="36000" bIns="7200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kk-KZ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  </a:t>
            </a:r>
            <a:r>
              <a:rPr lang="ru-RU" sz="1400" b="1" dirty="0" err="1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айнымалы</a:t>
            </a:r>
            <a:r>
              <a:rPr lang="ru-RU" sz="1400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dirty="0" err="1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инициализацияланбаған</a:t>
            </a:r>
            <a:r>
              <a:rPr lang="ru-RU" sz="1400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endParaRPr lang="ru-RU" sz="1400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5392376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26307" y="764704"/>
            <a:ext cx="8280920" cy="21421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20000"/>
              </a:lnSpc>
              <a:spcBef>
                <a:spcPts val="0"/>
              </a:spcBef>
            </a:pP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4</a:t>
            </a:r>
            <a:r>
              <a:rPr lang="en-US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)  </a:t>
            </a:r>
            <a:r>
              <a:rPr lang="kk-KZ" b="1" u="sng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Массивті параметр </a:t>
            </a:r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(params қызметтік сөзімен белгіленеді).  </a:t>
            </a:r>
          </a:p>
          <a:p>
            <a:pPr indent="457200" algn="just"/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Әдістегі </a:t>
            </a:r>
            <a:r>
              <a:rPr lang="kk-KZ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жарияланған массивті параметр айнымалылардың кез келген санымен жұмыс жасауға арналған. </a:t>
            </a:r>
            <a:endParaRPr lang="en-US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indent="457200" algn="just"/>
            <a:r>
              <a:rPr lang="kk-KZ" b="1" dirty="0" smtClean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params </a:t>
            </a:r>
            <a:r>
              <a:rPr lang="kk-KZ" b="1" dirty="0">
                <a:solidFill>
                  <a:srgbClr val="FFFF00"/>
                </a:solidFill>
                <a:latin typeface="Times New Roman" pitchFamily="18" charset="0"/>
                <a:cs typeface="Times New Roman" pitchFamily="18" charset="0"/>
              </a:rPr>
              <a:t>қызметтік сөзінен кейін тұрған формалды параметр кез келген өлшемді деректер массивімен сәйкестікке келтіріледі.</a:t>
            </a:r>
            <a:endParaRPr lang="ru-RU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lnSpc>
                <a:spcPct val="120000"/>
              </a:lnSpc>
              <a:spcBef>
                <a:spcPts val="0"/>
              </a:spcBef>
              <a:buFont typeface="+mj-lt"/>
              <a:buAutoNum type="arabicParenR"/>
            </a:pPr>
            <a:endParaRPr lang="ru-RU" b="1" dirty="0" smtClean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b="1" dirty="0">
              <a:solidFill>
                <a:srgbClr val="FFFF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403648" y="116632"/>
            <a:ext cx="590465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k-KZ" sz="3200" b="1" dirty="0" smtClean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Класс </a:t>
            </a:r>
            <a:r>
              <a:rPr lang="kk-KZ" sz="3200" b="1" dirty="0">
                <a:solidFill>
                  <a:srgbClr val="FFCC00"/>
                </a:solidFill>
                <a:latin typeface="Times New Roman" pitchFamily="18" charset="0"/>
                <a:cs typeface="Times New Roman" pitchFamily="18" charset="0"/>
              </a:rPr>
              <a:t>әдістері</a:t>
            </a:r>
            <a:endParaRPr lang="ru-RU" sz="3200" b="1" dirty="0"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ru-RU" sz="2400" dirty="0">
              <a:solidFill>
                <a:srgbClr val="FFCC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6611718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Тема Office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Апекс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10.xml><?xml version="1.0" encoding="utf-8"?>
<a:themeOverride xmlns:a="http://schemas.openxmlformats.org/drawingml/2006/main">
  <a:clrScheme name="Апекс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11.xml><?xml version="1.0" encoding="utf-8"?>
<a:themeOverride xmlns:a="http://schemas.openxmlformats.org/drawingml/2006/main">
  <a:clrScheme name="Апекс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12.xml><?xml version="1.0" encoding="utf-8"?>
<a:themeOverride xmlns:a="http://schemas.openxmlformats.org/drawingml/2006/main">
  <a:clrScheme name="Апекс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13.xml><?xml version="1.0" encoding="utf-8"?>
<a:themeOverride xmlns:a="http://schemas.openxmlformats.org/drawingml/2006/main">
  <a:clrScheme name="Апекс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14.xml><?xml version="1.0" encoding="utf-8"?>
<a:themeOverride xmlns:a="http://schemas.openxmlformats.org/drawingml/2006/main">
  <a:clrScheme name="Апекс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2.xml><?xml version="1.0" encoding="utf-8"?>
<a:themeOverride xmlns:a="http://schemas.openxmlformats.org/drawingml/2006/main">
  <a:clrScheme name="Апекс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3.xml><?xml version="1.0" encoding="utf-8"?>
<a:themeOverride xmlns:a="http://schemas.openxmlformats.org/drawingml/2006/main">
  <a:clrScheme name="Апекс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4.xml><?xml version="1.0" encoding="utf-8"?>
<a:themeOverride xmlns:a="http://schemas.openxmlformats.org/drawingml/2006/main">
  <a:clrScheme name="Апекс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5.xml><?xml version="1.0" encoding="utf-8"?>
<a:themeOverride xmlns:a="http://schemas.openxmlformats.org/drawingml/2006/main">
  <a:clrScheme name="Апекс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6.xml><?xml version="1.0" encoding="utf-8"?>
<a:themeOverride xmlns:a="http://schemas.openxmlformats.org/drawingml/2006/main">
  <a:clrScheme name="Апекс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7.xml><?xml version="1.0" encoding="utf-8"?>
<a:themeOverride xmlns:a="http://schemas.openxmlformats.org/drawingml/2006/main">
  <a:clrScheme name="Апекс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8.xml><?xml version="1.0" encoding="utf-8"?>
<a:themeOverride xmlns:a="http://schemas.openxmlformats.org/drawingml/2006/main">
  <a:clrScheme name="Апекс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ppt/theme/themeOverride9.xml><?xml version="1.0" encoding="utf-8"?>
<a:themeOverride xmlns:a="http://schemas.openxmlformats.org/drawingml/2006/main">
  <a:clrScheme name="Апекс">
    <a:dk1>
      <a:sysClr val="windowText" lastClr="000000"/>
    </a:dk1>
    <a:lt1>
      <a:sysClr val="window" lastClr="FFFFFF"/>
    </a:lt1>
    <a:dk2>
      <a:srgbClr val="69676D"/>
    </a:dk2>
    <a:lt2>
      <a:srgbClr val="C9C2D1"/>
    </a:lt2>
    <a:accent1>
      <a:srgbClr val="CEB966"/>
    </a:accent1>
    <a:accent2>
      <a:srgbClr val="9CB084"/>
    </a:accent2>
    <a:accent3>
      <a:srgbClr val="6BB1C9"/>
    </a:accent3>
    <a:accent4>
      <a:srgbClr val="6585CF"/>
    </a:accent4>
    <a:accent5>
      <a:srgbClr val="7E6BC9"/>
    </a:accent5>
    <a:accent6>
      <a:srgbClr val="A379BB"/>
    </a:accent6>
    <a:hlink>
      <a:srgbClr val="410082"/>
    </a:hlink>
    <a:folHlink>
      <a:srgbClr val="932968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304</TotalTime>
  <Words>627</Words>
  <Application>Microsoft Office PowerPoint</Application>
  <PresentationFormat>Экран (4:3)</PresentationFormat>
  <Paragraphs>74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Windows User</dc:creator>
  <cp:lastModifiedBy>Windows User</cp:lastModifiedBy>
  <cp:revision>33</cp:revision>
  <dcterms:created xsi:type="dcterms:W3CDTF">2016-10-10T20:53:15Z</dcterms:created>
  <dcterms:modified xsi:type="dcterms:W3CDTF">2017-09-29T01:46:23Z</dcterms:modified>
</cp:coreProperties>
</file>